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4"/>
  </p:notesMasterIdLst>
  <p:sldIdLst>
    <p:sldId id="382" r:id="rId4"/>
    <p:sldId id="1038" r:id="rId5"/>
    <p:sldId id="983" r:id="rId6"/>
    <p:sldId id="377" r:id="rId7"/>
    <p:sldId id="411" r:id="rId8"/>
    <p:sldId id="424" r:id="rId9"/>
    <p:sldId id="984" r:id="rId10"/>
    <p:sldId id="985" r:id="rId11"/>
    <p:sldId id="425" r:id="rId12"/>
    <p:sldId id="986" r:id="rId13"/>
    <p:sldId id="426" r:id="rId14"/>
    <p:sldId id="418" r:id="rId15"/>
    <p:sldId id="415" r:id="rId16"/>
    <p:sldId id="419" r:id="rId17"/>
    <p:sldId id="422" r:id="rId18"/>
    <p:sldId id="423" r:id="rId19"/>
    <p:sldId id="427" r:id="rId20"/>
    <p:sldId id="413" r:id="rId21"/>
    <p:sldId id="987" r:id="rId22"/>
    <p:sldId id="4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5"/>
    <p:restoredTop sz="78319"/>
  </p:normalViewPr>
  <p:slideViewPr>
    <p:cSldViewPr snapToGrid="0" snapToObjects="1">
      <p:cViewPr varScale="1">
        <p:scale>
          <a:sx n="160" d="100"/>
          <a:sy n="160" d="100"/>
        </p:scale>
        <p:origin x="3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2"/>
            <a:endParaRPr lang="en-US" dirty="0"/>
          </a:p>
          <a:p>
            <a:r>
              <a:rPr lang="en-US" dirty="0"/>
              <a:t>Check Piazza posts for details/updates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027A3-C08B-754B-B3E2-AEE0AEEA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0" y="2398298"/>
            <a:ext cx="7385603" cy="421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41D04-77C6-5E42-BBC3-29B49EC9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747" y="3338227"/>
            <a:ext cx="3792773" cy="23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Datasheets for datasets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Gebru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2018]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5681-1201-774E-9272-5A34D0EB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16763"/>
            <a:ext cx="6840098" cy="44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</p:txBody>
      </p:sp>
      <p:pic>
        <p:nvPicPr>
          <p:cNvPr id="3076" name="Picture 4" descr="eep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00" y="2891775"/>
            <a:ext cx="5997819" cy="36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  <a:p>
            <a:r>
              <a:rPr lang="en-US" dirty="0"/>
              <a:t>Classical white-box approaches: linear models, decision trees,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1026" name="Picture 2" descr="ecision Trees Explained With a Practical Example – Towards AI —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1" y="2740590"/>
            <a:ext cx="5498197" cy="343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1. Linear Models — scikit-learn 0.23.2 documen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74059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  <a:p>
            <a:r>
              <a:rPr lang="en-US" dirty="0"/>
              <a:t>Classical white-box approaches: linear models, decision trees,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The difference is not always clear</a:t>
            </a:r>
          </a:p>
        </p:txBody>
      </p:sp>
      <p:sp>
        <p:nvSpPr>
          <p:cNvPr id="8" name="AutoShape 10" descr="ow to visualize decision tre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2" name="Picture 16" descr="ecision Trees Explained With a Practical Example – Towards AI —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3" y="3608875"/>
            <a:ext cx="6700684" cy="312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3729" cy="4351338"/>
          </a:xfrm>
        </p:spPr>
        <p:txBody>
          <a:bodyPr/>
          <a:lstStyle/>
          <a:p>
            <a:r>
              <a:rPr lang="en-US" dirty="0"/>
              <a:t>LIME [Ribeiro et al.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1819"/>
            <a:ext cx="4763729" cy="41582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 [Lundberg and Lee. 2017]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94" y="3762618"/>
            <a:ext cx="5848555" cy="10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Saliency map</a:t>
                </a:r>
              </a:p>
              <a:p>
                <a:pPr lvl="1"/>
                <a:r>
                  <a:rPr lang="en-US" dirty="0"/>
                  <a:t>Understand how changing the feature impacts the predictions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 the gradient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Saliency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4" y="1825625"/>
            <a:ext cx="6400931" cy="4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4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Who Decides </a:t>
            </a:r>
            <a:r>
              <a:rPr lang="en-US"/>
              <a:t>Whether Explanations Make Sense?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the call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FA50A-C0BA-3E43-ACC3-D10277F0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98" y="2434924"/>
            <a:ext cx="3382604" cy="454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DC61D-E87D-D242-8A46-103E3EE4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885" y="2237456"/>
            <a:ext cx="3780238" cy="47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Who Decides </a:t>
            </a:r>
            <a:r>
              <a:rPr lang="en-US"/>
              <a:t>Whether Explanations Make Sense?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the call (Which humans?)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Humans’ mental models of AI</a:t>
            </a:r>
          </a:p>
          <a:p>
            <a:pPr lvl="1"/>
            <a:r>
              <a:rPr lang="en-US" dirty="0"/>
              <a:t>We have talked about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  <a:r>
              <a:rPr lang="en-US" dirty="0">
                <a:solidFill>
                  <a:schemeClr val="accent1"/>
                </a:solidFill>
              </a:rPr>
              <a:t> human behavior </a:t>
            </a:r>
            <a:r>
              <a:rPr lang="en-US" dirty="0"/>
              <a:t>in this course</a:t>
            </a:r>
          </a:p>
          <a:p>
            <a:pPr lvl="1"/>
            <a:r>
              <a:rPr lang="en-US" dirty="0"/>
              <a:t>Maybe we want to 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how human models AI’s behavior</a:t>
            </a:r>
          </a:p>
          <a:p>
            <a:pPr lvl="1"/>
            <a:endParaRPr lang="en-US" dirty="0"/>
          </a:p>
          <a:p>
            <a:r>
              <a:rPr lang="en-US" dirty="0"/>
              <a:t>We’ll talk a little bit about these in the lecture next lecture</a:t>
            </a:r>
          </a:p>
        </p:txBody>
      </p:sp>
    </p:spTree>
    <p:extLst>
      <p:ext uri="{BB962C8B-B14F-4D97-AF65-F5344CB8AC3E}">
        <p14:creationId xmlns:p14="http://schemas.microsoft.com/office/powerpoint/2010/main" val="143022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on Nov 22, Tuesday (happy thanksgiving!)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of Interpretability?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interpretable</a:t>
            </a:r>
          </a:p>
          <a:p>
            <a:pPr marL="457200" lvl="1" indent="0">
              <a:buNone/>
            </a:pPr>
            <a:r>
              <a:rPr lang="en-US" dirty="0"/>
              <a:t>=&gt; humans understand how AI operate</a:t>
            </a:r>
          </a:p>
          <a:p>
            <a:pPr marL="457200" lvl="1" indent="0">
              <a:buNone/>
            </a:pPr>
            <a:r>
              <a:rPr lang="en-US" dirty="0"/>
              <a:t>=&gt; humans might want to alter the data to </a:t>
            </a:r>
            <a:r>
              <a:rPr lang="en-US" dirty="0" err="1"/>
              <a:t>algin</a:t>
            </a:r>
            <a:r>
              <a:rPr lang="en-US" dirty="0"/>
              <a:t> with their needs</a:t>
            </a:r>
          </a:p>
          <a:p>
            <a:pPr marL="457200" lvl="1" indent="0">
              <a:buNone/>
            </a:pPr>
            <a:r>
              <a:rPr lang="en-US" dirty="0"/>
              <a:t>=&gt; ”Gaming”, or manipulation issue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CC7E7-FD81-1748-9DB1-BE986755E222}"/>
              </a:ext>
            </a:extLst>
          </p:cNvPr>
          <p:cNvGrpSpPr/>
          <p:nvPr/>
        </p:nvGrpSpPr>
        <p:grpSpPr>
          <a:xfrm>
            <a:off x="6096000" y="3678180"/>
            <a:ext cx="4117880" cy="2814695"/>
            <a:chOff x="1238105" y="1351719"/>
            <a:chExt cx="8751448" cy="5545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E57CB6-4B5E-124A-AC81-D28FC8C6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106" y="1421613"/>
              <a:ext cx="4155739" cy="26299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97E605-A094-2748-98B2-1C4ADB1BD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0362" y="1351719"/>
              <a:ext cx="4235870" cy="27582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7218E6-54C3-3542-B983-0B89F834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105" y="4140623"/>
              <a:ext cx="4052351" cy="2681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9C9970-097E-A54F-9AB5-5C83BBD48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362" y="4037408"/>
              <a:ext cx="4299191" cy="285936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A0D327-2BB4-2244-AF75-EAC8651F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239" y="3695391"/>
            <a:ext cx="3554106" cy="27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21</a:t>
            </a:r>
            <a:br>
              <a:rPr lang="en-US" sz="4000" dirty="0"/>
            </a:br>
            <a:r>
              <a:rPr lang="en-US" sz="4000" dirty="0"/>
              <a:t>Interpretable/Intelligible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 Explanations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51017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Developers: </a:t>
            </a:r>
          </a:p>
          <a:p>
            <a:pPr lvl="1"/>
            <a:r>
              <a:rPr lang="en-US" dirty="0"/>
              <a:t>Debug the machine learning models and improve robustness</a:t>
            </a:r>
          </a:p>
          <a:p>
            <a:endParaRPr lang="en-US" sz="1200" dirty="0"/>
          </a:p>
          <a:p>
            <a:r>
              <a:rPr lang="en-US" dirty="0"/>
              <a:t>Users:  </a:t>
            </a:r>
          </a:p>
          <a:p>
            <a:pPr lvl="1"/>
            <a:r>
              <a:rPr lang="en-US" dirty="0"/>
              <a:t>More likely to trust the models and act based on the predictions</a:t>
            </a:r>
          </a:p>
          <a:p>
            <a:endParaRPr lang="en-US" sz="1200" dirty="0"/>
          </a:p>
          <a:p>
            <a:r>
              <a:rPr lang="en-US" dirty="0"/>
              <a:t>Government: </a:t>
            </a:r>
          </a:p>
          <a:p>
            <a:pPr lvl="1"/>
            <a:r>
              <a:rPr lang="en-US" dirty="0"/>
              <a:t>By law, many consequential decisions (medical, financial, </a:t>
            </a:r>
            <a:r>
              <a:rPr lang="en-US" dirty="0" err="1"/>
              <a:t>etc</a:t>
            </a:r>
            <a:r>
              <a:rPr lang="en-US" dirty="0"/>
              <a:t>) need to be explainable</a:t>
            </a:r>
          </a:p>
          <a:p>
            <a:endParaRPr lang="en-US" sz="1200" dirty="0"/>
          </a:p>
          <a:p>
            <a:r>
              <a:rPr lang="en-US" dirty="0"/>
              <a:t>Society: </a:t>
            </a:r>
          </a:p>
          <a:p>
            <a:pPr lvl="1"/>
            <a:r>
              <a:rPr lang="en-US" dirty="0"/>
              <a:t>Help uncover the biases hidden underneath the predictions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8CBA16-A158-9348-A930-3AF19EF23165}"/>
              </a:ext>
            </a:extLst>
          </p:cNvPr>
          <p:cNvSpPr/>
          <p:nvPr/>
        </p:nvSpPr>
        <p:spPr>
          <a:xfrm>
            <a:off x="4269850" y="1463040"/>
            <a:ext cx="6790414" cy="48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D2D5BD-D725-2B41-9879-DF9BC7F06DA0}"/>
              </a:ext>
            </a:extLst>
          </p:cNvPr>
          <p:cNvSpPr/>
          <p:nvPr/>
        </p:nvSpPr>
        <p:spPr>
          <a:xfrm>
            <a:off x="6663193" y="1343771"/>
            <a:ext cx="3697357" cy="48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EFE86-3217-BE44-914F-99127A65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8" y="2517526"/>
            <a:ext cx="6605546" cy="41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8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39021</TotalTime>
  <Words>493</Words>
  <Application>Microsoft Macintosh PowerPoint</Application>
  <PresentationFormat>Widescreen</PresentationFormat>
  <Paragraphs>89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21 Interpretable/Intelligible Machine Learning</vt:lpstr>
      <vt:lpstr>Who Need Explanations and Why?</vt:lpstr>
      <vt:lpstr>How to Achieve Interpretability?</vt:lpstr>
      <vt:lpstr>How to Achieve Interpretability?</vt:lpstr>
      <vt:lpstr>How to Achieve Interpretability?</vt:lpstr>
      <vt:lpstr>Before Building a Model</vt:lpstr>
      <vt:lpstr>Before Building a Model</vt:lpstr>
      <vt:lpstr>Before Building a Model</vt:lpstr>
      <vt:lpstr>Develop an “Explainable” ML Model</vt:lpstr>
      <vt:lpstr>Develop an “Explainable” ML Model</vt:lpstr>
      <vt:lpstr>Develop an “Explainable” ML Model</vt:lpstr>
      <vt:lpstr>Post-hoc Process</vt:lpstr>
      <vt:lpstr>Post-hoc Process</vt:lpstr>
      <vt:lpstr>Post-hoc Process</vt:lpstr>
      <vt:lpstr>Who Decides Whether Explanations Make Sense?</vt:lpstr>
      <vt:lpstr>Who Decides Whether Explanations Make Sense?</vt:lpstr>
      <vt:lpstr>Concerns of Interpretability?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4453</cp:revision>
  <cp:lastPrinted>2019-11-04T21:16:07Z</cp:lastPrinted>
  <dcterms:created xsi:type="dcterms:W3CDTF">2017-08-24T15:35:37Z</dcterms:created>
  <dcterms:modified xsi:type="dcterms:W3CDTF">2022-11-16T21:33:58Z</dcterms:modified>
</cp:coreProperties>
</file>